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7"/>
  </p:notesMasterIdLst>
  <p:sldIdLst>
    <p:sldId id="256" r:id="rId2"/>
    <p:sldId id="257" r:id="rId3"/>
    <p:sldId id="258" r:id="rId4"/>
    <p:sldId id="277" r:id="rId5"/>
    <p:sldId id="278" r:id="rId6"/>
    <p:sldId id="279" r:id="rId7"/>
    <p:sldId id="264" r:id="rId8"/>
    <p:sldId id="283" r:id="rId9"/>
    <p:sldId id="266" r:id="rId10"/>
    <p:sldId id="269" r:id="rId11"/>
    <p:sldId id="270" r:id="rId12"/>
    <p:sldId id="281" r:id="rId13"/>
    <p:sldId id="280" r:id="rId14"/>
    <p:sldId id="273" r:id="rId15"/>
    <p:sldId id="275" r:id="rId16"/>
    <p:sldId id="289" r:id="rId17"/>
    <p:sldId id="274" r:id="rId18"/>
    <p:sldId id="276" r:id="rId19"/>
    <p:sldId id="285" r:id="rId20"/>
    <p:sldId id="288" r:id="rId21"/>
    <p:sldId id="282" r:id="rId22"/>
    <p:sldId id="260" r:id="rId23"/>
    <p:sldId id="263" r:id="rId24"/>
    <p:sldId id="26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6DE0B-6E36-4711-AA89-B5B83AA17CE4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2562A-4E92-459C-BD4F-C6CF6355F8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06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1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4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8347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0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440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17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35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7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50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9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0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34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F3C87-BD54-4566-A6FA-89C262308B1C}" type="datetimeFigureOut">
              <a:rPr lang="en-US" smtClean="0"/>
              <a:t>2022-02-26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1C9F040-46A5-4BC0-93C2-36F4F9D29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5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BC70-05D8-4865-83CC-C3334AB84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6264" y="133166"/>
            <a:ext cx="8548348" cy="268098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        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Gene mutation on covid</a:t>
            </a:r>
            <a:br>
              <a:rPr lang="en-US" sz="3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                    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Supervised by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                            Dr. Amin Allam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                            Dr. Ahmed Farouk</a:t>
            </a:r>
            <a:br>
              <a:rPr lang="en-US" sz="24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                            TA. HODA Ahmed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19BCE-36DC-446A-AABC-4BF2132CA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2814145"/>
            <a:ext cx="9179746" cy="4177862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accent3">
                    <a:lumMod val="75000"/>
                  </a:schemeClr>
                </a:solidFill>
              </a:rPr>
              <a:t>                                          Implemented by :     </a:t>
            </a:r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 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/>
              <a:t>                                             Graduation Project </a:t>
            </a:r>
          </a:p>
          <a:p>
            <a:r>
              <a:rPr lang="en-US" sz="2000" dirty="0"/>
              <a:t>                                         Academic Year 2021-2022</a:t>
            </a:r>
          </a:p>
          <a:p>
            <a:r>
              <a:rPr lang="en-US" sz="2000" dirty="0"/>
              <a:t>                                              Midyear Presentation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6E3A0-BE1A-454D-8EE8-0A0151DA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87" y="-97746"/>
            <a:ext cx="1645920" cy="1645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F478D68-4935-47D7-A3F6-C13BF21AF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7124"/>
              </p:ext>
            </p:extLst>
          </p:nvPr>
        </p:nvGraphicFramePr>
        <p:xfrm>
          <a:off x="3334407" y="3318641"/>
          <a:ext cx="6825593" cy="235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4913">
                  <a:extLst>
                    <a:ext uri="{9D8B030D-6E8A-4147-A177-3AD203B41FA5}">
                      <a16:colId xmlns:a16="http://schemas.microsoft.com/office/drawing/2014/main" val="3927602978"/>
                    </a:ext>
                  </a:extLst>
                </a:gridCol>
                <a:gridCol w="3420680">
                  <a:extLst>
                    <a:ext uri="{9D8B030D-6E8A-4147-A177-3AD203B41FA5}">
                      <a16:colId xmlns:a16="http://schemas.microsoft.com/office/drawing/2014/main" val="4081041154"/>
                    </a:ext>
                  </a:extLst>
                </a:gridCol>
              </a:tblGrid>
              <a:tr h="39282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Student id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 name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86834"/>
                  </a:ext>
                </a:extLst>
              </a:tr>
              <a:tr h="392824">
                <a:tc>
                  <a:txBody>
                    <a:bodyPr/>
                    <a:lstStyle/>
                    <a:p>
                      <a:r>
                        <a:rPr lang="en-US" dirty="0"/>
                        <a:t>20188008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Andrew Medhat Kamal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760746"/>
                  </a:ext>
                </a:extLst>
              </a:tr>
              <a:tr h="3928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20188037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Omar Ahmed Sayed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02771"/>
                  </a:ext>
                </a:extLst>
              </a:tr>
              <a:tr h="3928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20188053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Nada yassen Abdirahman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00369"/>
                  </a:ext>
                </a:extLst>
              </a:tr>
              <a:tr h="3928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20188025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Sara Mostafa Ahmed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279782"/>
                  </a:ext>
                </a:extLst>
              </a:tr>
              <a:tr h="39282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20188039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Lina </a:t>
                      </a:r>
                      <a:r>
                        <a:rPr lang="en-US" dirty="0" err="1"/>
                        <a:t>Bassel</a:t>
                      </a:r>
                      <a:r>
                        <a:rPr lang="en-US" dirty="0"/>
                        <a:t> Mohmed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57984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2DC89E6-3B28-42B0-BD5D-59EEF91D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0" y="252248"/>
            <a:ext cx="1752752" cy="1181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711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7DFC5-3FBA-4E14-A2C2-D85A8872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71" y="674702"/>
            <a:ext cx="9942142" cy="12302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What we need from the Genome??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A3186-D08A-42A5-904F-E71CEEB7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3644" y="2299316"/>
            <a:ext cx="10678356" cy="45586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need conserved region (covid sequence)</a:t>
            </a:r>
          </a:p>
          <a:p>
            <a:pPr>
              <a:lnSpc>
                <a:spcPct val="150000"/>
              </a:lnSpc>
            </a:pPr>
            <a:r>
              <a:rPr lang="en-US" dirty="0"/>
              <a:t>We need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structural proteins</a:t>
            </a:r>
          </a:p>
          <a:p>
            <a:pPr>
              <a:lnSpc>
                <a:spcPct val="150000"/>
              </a:lnSpc>
            </a:pPr>
            <a:r>
              <a:rPr lang="en-US" dirty="0"/>
              <a:t>We need binding part to human cell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Put them on excel sheet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form of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positive and negative region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C504ED8-854C-4D3E-9256-0D4DD47BDC70}"/>
              </a:ext>
            </a:extLst>
          </p:cNvPr>
          <p:cNvSpPr/>
          <p:nvPr/>
        </p:nvSpPr>
        <p:spPr>
          <a:xfrm>
            <a:off x="7901127" y="2645546"/>
            <a:ext cx="4290874" cy="4212454"/>
          </a:xfrm>
          <a:prstGeom prst="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E2E57F-83D6-47F7-8310-771B26D60FA3}"/>
              </a:ext>
            </a:extLst>
          </p:cNvPr>
          <p:cNvCxnSpPr>
            <a:stCxn id="4" idx="1"/>
            <a:endCxn id="4" idx="1"/>
          </p:cNvCxnSpPr>
          <p:nvPr/>
        </p:nvCxnSpPr>
        <p:spPr>
          <a:xfrm>
            <a:off x="8973846" y="47517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CDC157-B85A-4CF7-AF45-24A773E3DF6D}"/>
              </a:ext>
            </a:extLst>
          </p:cNvPr>
          <p:cNvCxnSpPr/>
          <p:nvPr/>
        </p:nvCxnSpPr>
        <p:spPr>
          <a:xfrm>
            <a:off x="9232777" y="4261282"/>
            <a:ext cx="16512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701B79-733A-4EC0-924C-86010F298061}"/>
              </a:ext>
            </a:extLst>
          </p:cNvPr>
          <p:cNvCxnSpPr/>
          <p:nvPr/>
        </p:nvCxnSpPr>
        <p:spPr>
          <a:xfrm>
            <a:off x="8478175" y="5779363"/>
            <a:ext cx="3151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5FA8EF-0E63-451A-9D75-EC5F2B0E9A11}"/>
              </a:ext>
            </a:extLst>
          </p:cNvPr>
          <p:cNvSpPr txBox="1"/>
          <p:nvPr/>
        </p:nvSpPr>
        <p:spPr>
          <a:xfrm>
            <a:off x="9001109" y="6125594"/>
            <a:ext cx="255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Covid sequence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E1B07-AE01-4B86-B4B2-9670A066940C}"/>
              </a:ext>
            </a:extLst>
          </p:cNvPr>
          <p:cNvSpPr txBox="1"/>
          <p:nvPr/>
        </p:nvSpPr>
        <p:spPr>
          <a:xfrm>
            <a:off x="9010245" y="4887156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proteins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9369F-4B7C-4CC5-9C08-E3B0180EFAE6}"/>
              </a:ext>
            </a:extLst>
          </p:cNvPr>
          <p:cNvSpPr txBox="1"/>
          <p:nvPr/>
        </p:nvSpPr>
        <p:spPr>
          <a:xfrm>
            <a:off x="9383697" y="3861785"/>
            <a:ext cx="1713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Binding part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489E36AD-F70A-4A95-9E77-E44589278818}"/>
              </a:ext>
            </a:extLst>
          </p:cNvPr>
          <p:cNvSpPr/>
          <p:nvPr/>
        </p:nvSpPr>
        <p:spPr>
          <a:xfrm>
            <a:off x="6208551" y="4175045"/>
            <a:ext cx="1376039" cy="1081443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6C093-5647-46B4-89B5-E0BC4A3DE891}"/>
              </a:ext>
            </a:extLst>
          </p:cNvPr>
          <p:cNvSpPr txBox="1"/>
          <p:nvPr/>
        </p:nvSpPr>
        <p:spPr>
          <a:xfrm>
            <a:off x="6502070" y="450492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step2</a:t>
            </a:r>
          </a:p>
        </p:txBody>
      </p:sp>
    </p:spTree>
    <p:extLst>
      <p:ext uri="{BB962C8B-B14F-4D97-AF65-F5344CB8AC3E}">
        <p14:creationId xmlns:p14="http://schemas.microsoft.com/office/powerpoint/2010/main" val="850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E9E864E-59C7-44D8-97E9-2EE0FFA43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"/>
          <a:stretch/>
        </p:blipFill>
        <p:spPr>
          <a:xfrm>
            <a:off x="6096146" y="62142"/>
            <a:ext cx="6095854" cy="6383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5AF753-4D7D-4DAC-BFAF-E3938708751C}"/>
              </a:ext>
            </a:extLst>
          </p:cNvPr>
          <p:cNvSpPr txBox="1">
            <a:spLocks/>
          </p:cNvSpPr>
          <p:nvPr/>
        </p:nvSpPr>
        <p:spPr>
          <a:xfrm>
            <a:off x="1509205" y="648069"/>
            <a:ext cx="9995408" cy="588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studied the genome of coronavirus</a:t>
            </a:r>
          </a:p>
          <a:p>
            <a:r>
              <a:rPr lang="en-US" dirty="0"/>
              <a:t>Coronavirus genome has 4 major proteins</a:t>
            </a:r>
          </a:p>
          <a:p>
            <a:r>
              <a:rPr lang="en-US" dirty="0"/>
              <a:t>We are interested in the spike (S) protein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3D903-8E9D-4F06-AE14-2FFD8DDF4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7" r="49495" b="-1"/>
          <a:stretch/>
        </p:blipFill>
        <p:spPr>
          <a:xfrm>
            <a:off x="1701827" y="2928614"/>
            <a:ext cx="4201698" cy="35165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382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E9EB-6DA1-4848-9EE3-4C88B4277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317" y="624110"/>
            <a:ext cx="9912295" cy="12808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How we made step 2???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3D5C5-81EB-4445-BAA9-A1DEB3B2E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159" y="1594941"/>
            <a:ext cx="9624848" cy="5263059"/>
          </a:xfrm>
        </p:spPr>
      </p:pic>
    </p:spTree>
    <p:extLst>
      <p:ext uri="{BB962C8B-B14F-4D97-AF65-F5344CB8AC3E}">
        <p14:creationId xmlns:p14="http://schemas.microsoft.com/office/powerpoint/2010/main" val="292175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9007C-6192-4313-8296-21E1EF5FE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705" y="1610746"/>
            <a:ext cx="9912295" cy="52472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97DFE5D-C111-4D35-B248-22E5F16C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317" y="624110"/>
            <a:ext cx="9912295" cy="12808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What is the result of step 2 ?</a:t>
            </a:r>
          </a:p>
        </p:txBody>
      </p:sp>
    </p:spTree>
    <p:extLst>
      <p:ext uri="{BB962C8B-B14F-4D97-AF65-F5344CB8AC3E}">
        <p14:creationId xmlns:p14="http://schemas.microsoft.com/office/powerpoint/2010/main" val="24898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7DEA-00A3-4F90-A53F-AB45D510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491" y="624110"/>
            <a:ext cx="9871121" cy="79631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How infection occurs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08EF0-A5E9-49A9-81FC-8B1C33CC6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342" y="1544714"/>
            <a:ext cx="9871121" cy="4304364"/>
          </a:xfrm>
        </p:spPr>
        <p:txBody>
          <a:bodyPr/>
          <a:lstStyle/>
          <a:p>
            <a:r>
              <a:rPr lang="en-US" dirty="0"/>
              <a:t>Where covid bind in human cell ??</a:t>
            </a:r>
          </a:p>
          <a:p>
            <a:r>
              <a:rPr lang="en-US" dirty="0"/>
              <a:t>What help covid to enter through nose ??</a:t>
            </a:r>
          </a:p>
          <a:p>
            <a:r>
              <a:rPr lang="en-US" dirty="0"/>
              <a:t>What made covid go to lung ??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sz="1600" dirty="0"/>
              <a:t>Answer is : ACE2 receptor in human cell</a:t>
            </a:r>
          </a:p>
          <a:p>
            <a:pPr marL="0" indent="0">
              <a:buNone/>
            </a:pPr>
            <a:r>
              <a:rPr lang="en-US" sz="1600" dirty="0"/>
              <a:t>             so we need get ACE2 receptor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21A8E-4342-40C8-B4DC-FF9436580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721" y="1981762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16D87-AFDA-445E-A646-2080654812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4" y="3696896"/>
            <a:ext cx="5420221" cy="30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AEA7-3C13-4D3E-9B86-706B3F72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349" y="692458"/>
            <a:ext cx="9933264" cy="63031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Which part in ACE2 bind with RBD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AD248B-8B62-4AD9-BD8B-E50EA6B9B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13" y="1671959"/>
            <a:ext cx="4491625" cy="377825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2B185-2999-4E05-915C-2E02F9AE2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7" b="43354"/>
          <a:stretch/>
        </p:blipFill>
        <p:spPr>
          <a:xfrm>
            <a:off x="6400800" y="1565427"/>
            <a:ext cx="5791200" cy="26351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FABFC-7577-4650-B253-960127A93F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968" y="4200570"/>
            <a:ext cx="6426032" cy="25508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692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770A-9339-4239-8168-720A36EA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349" y="683580"/>
            <a:ext cx="9933264" cy="12214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Why we get ACE2 receptor?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97F07-BC74-4AC8-B879-0ACA17C5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500326"/>
            <a:ext cx="9933264" cy="4384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When produce our Mutated sequence for test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know whether the mutated sequence will bind to human cell or not</a:t>
            </a:r>
          </a:p>
          <a:p>
            <a:r>
              <a:rPr lang="en-US" dirty="0"/>
              <a:t>Compare result of docking tool and our project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0F995A85-16A6-43F4-9A73-578A49DC3619}"/>
              </a:ext>
            </a:extLst>
          </p:cNvPr>
          <p:cNvSpPr/>
          <p:nvPr/>
        </p:nvSpPr>
        <p:spPr>
          <a:xfrm>
            <a:off x="4296792" y="5175682"/>
            <a:ext cx="2761649" cy="1717829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E1C70-F99F-4A52-86E6-5CFB8BFCD71F}"/>
              </a:ext>
            </a:extLst>
          </p:cNvPr>
          <p:cNvSpPr txBox="1"/>
          <p:nvPr/>
        </p:nvSpPr>
        <p:spPr>
          <a:xfrm flipH="1">
            <a:off x="5024760" y="5773670"/>
            <a:ext cx="169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ensure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D63B8E-6D45-44EC-BB7F-804BADC1F603}"/>
              </a:ext>
            </a:extLst>
          </p:cNvPr>
          <p:cNvSpPr/>
          <p:nvPr/>
        </p:nvSpPr>
        <p:spPr>
          <a:xfrm>
            <a:off x="2228839" y="2538498"/>
            <a:ext cx="3144417" cy="165151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Mutated Sequence </a:t>
            </a:r>
          </a:p>
          <a:p>
            <a:pPr algn="ctr"/>
            <a:r>
              <a:rPr lang="en-US" sz="2000" dirty="0"/>
              <a:t>+</a:t>
            </a:r>
          </a:p>
          <a:p>
            <a:pPr algn="ctr"/>
            <a:r>
              <a:rPr lang="en-US" sz="2000" dirty="0"/>
              <a:t>ACE2 Receptor</a:t>
            </a:r>
          </a:p>
          <a:p>
            <a:pPr algn="ctr"/>
            <a:endParaRPr lang="en-US" sz="24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88DF27-5E99-4F5F-9EE5-D143BB551034}"/>
              </a:ext>
            </a:extLst>
          </p:cNvPr>
          <p:cNvSpPr/>
          <p:nvPr/>
        </p:nvSpPr>
        <p:spPr>
          <a:xfrm>
            <a:off x="5500607" y="3229946"/>
            <a:ext cx="1670180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CC4BD-25DE-4358-8C2E-8D28CB89B3AC}"/>
              </a:ext>
            </a:extLst>
          </p:cNvPr>
          <p:cNvSpPr txBox="1"/>
          <p:nvPr/>
        </p:nvSpPr>
        <p:spPr>
          <a:xfrm>
            <a:off x="5863277" y="293201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6461482-D617-4A03-B97B-5F82BF3EE598}"/>
              </a:ext>
            </a:extLst>
          </p:cNvPr>
          <p:cNvSpPr/>
          <p:nvPr/>
        </p:nvSpPr>
        <p:spPr>
          <a:xfrm>
            <a:off x="7298138" y="2538498"/>
            <a:ext cx="3039563" cy="165151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Protein Docking Tool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721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4A61-3DCC-4812-999F-03077954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471" y="683580"/>
            <a:ext cx="9942142" cy="12214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What we get until know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3213-2947-4380-97AE-2C036A31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470" y="1979720"/>
            <a:ext cx="9942142" cy="3931502"/>
          </a:xfrm>
        </p:spPr>
        <p:txBody>
          <a:bodyPr>
            <a:normAutofit/>
          </a:bodyPr>
          <a:lstStyle/>
          <a:p>
            <a:r>
              <a:rPr lang="en-US" dirty="0"/>
              <a:t>Four DNA sequence of covid corona</a:t>
            </a:r>
          </a:p>
          <a:p>
            <a:pPr marL="0" indent="0">
              <a:buNone/>
            </a:pPr>
            <a:r>
              <a:rPr lang="en-US" dirty="0"/>
              <a:t>                         </a:t>
            </a:r>
            <a:r>
              <a:rPr lang="en-US" sz="1600" dirty="0"/>
              <a:t>Alpha , Beta , Gamma , Delta </a:t>
            </a:r>
          </a:p>
          <a:p>
            <a:pPr>
              <a:lnSpc>
                <a:spcPct val="150000"/>
              </a:lnSpc>
            </a:pPr>
            <a:r>
              <a:rPr lang="en-US" dirty="0"/>
              <a:t>Excel sheet contain sequence 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form of positive and negative region</a:t>
            </a:r>
          </a:p>
          <a:p>
            <a:r>
              <a:rPr lang="en-US" dirty="0"/>
              <a:t>ACE2 for mouse and human</a:t>
            </a:r>
          </a:p>
          <a:p>
            <a:pPr marL="0" indent="0">
              <a:buNone/>
            </a:pPr>
            <a:r>
              <a:rPr lang="en-US" dirty="0"/>
              <a:t>                         </a:t>
            </a:r>
            <a:r>
              <a:rPr lang="en-US" sz="1600" dirty="0"/>
              <a:t>(their specific binding parts)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FCC51-1FB0-4239-BA29-35BD0D702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423" y="2798379"/>
            <a:ext cx="3063004" cy="4059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CE94D5-4C18-4B0F-A98C-53C145A2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69" y="4746956"/>
            <a:ext cx="3347019" cy="2328532"/>
          </a:xfrm>
          <a:prstGeom prst="ellipse">
            <a:avLst/>
          </a:prstGeom>
          <a:gradFill>
            <a:gsLst>
              <a:gs pos="0">
                <a:schemeClr val="bg2">
                  <a:tint val="90000"/>
                  <a:lumMod val="120000"/>
                </a:schemeClr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0"/>
          </a:gradFill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9774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FE6C-77C5-4096-A8EC-AD4F7929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061" y="630315"/>
            <a:ext cx="10057552" cy="127468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What is next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5563D-813D-4A99-B779-DA0E7BC62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060" y="1589102"/>
            <a:ext cx="10057552" cy="505139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we need to do after reaching  this data ??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need to take this excel sheet as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Training data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                              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that’s our input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Build RNN model  &amp; train it on the training data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will be ready to enter </a:t>
            </a:r>
            <a:r>
              <a:rPr lang="en-US" dirty="0">
                <a:solidFill>
                  <a:srgbClr val="FF0000"/>
                </a:solidFill>
              </a:rPr>
              <a:t>new sequence </a:t>
            </a:r>
            <a:r>
              <a:rPr lang="en-US" dirty="0">
                <a:solidFill>
                  <a:schemeClr val="tx1"/>
                </a:solidFill>
              </a:rPr>
              <a:t>(Our test data)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To be classified as positive and negative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                                        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that’s our output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3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B2E3-89A4-4B99-AF5A-BD833490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858" y="675898"/>
            <a:ext cx="9986531" cy="12214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Where we will stop??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039D-E1A6-46EC-949B-A18312489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39" y="1828800"/>
            <a:ext cx="10808193" cy="50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sequence is mutated one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we will see if it bind to ACE2 or not …… </a:t>
            </a:r>
            <a:r>
              <a:rPr lang="en-US" dirty="0">
                <a:solidFill>
                  <a:srgbClr val="FF0000"/>
                </a:solidFill>
              </a:rPr>
              <a:t>HERE we Stop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So we help researchers to recommend 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suitable drug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CCFCD4-D802-44CE-A5AD-7C58DE901989}"/>
              </a:ext>
            </a:extLst>
          </p:cNvPr>
          <p:cNvSpPr/>
          <p:nvPr/>
        </p:nvSpPr>
        <p:spPr>
          <a:xfrm>
            <a:off x="4617868" y="4358936"/>
            <a:ext cx="2956264" cy="1384916"/>
          </a:xfrm>
          <a:prstGeom prst="rect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6 Points 4">
            <a:extLst>
              <a:ext uri="{FF2B5EF4-FFF2-40B4-BE49-F238E27FC236}">
                <a16:creationId xmlns:a16="http://schemas.microsoft.com/office/drawing/2014/main" id="{1BDE41F2-8C66-4295-8BF6-625D28104A11}"/>
              </a:ext>
            </a:extLst>
          </p:cNvPr>
          <p:cNvSpPr/>
          <p:nvPr/>
        </p:nvSpPr>
        <p:spPr>
          <a:xfrm>
            <a:off x="9148439" y="4200987"/>
            <a:ext cx="2143957" cy="1612037"/>
          </a:xfrm>
          <a:prstGeom prst="star6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0559DB-31D9-47F8-8FDE-6F2C7710B717}"/>
              </a:ext>
            </a:extLst>
          </p:cNvPr>
          <p:cNvSpPr txBox="1"/>
          <p:nvPr/>
        </p:nvSpPr>
        <p:spPr>
          <a:xfrm>
            <a:off x="1223639" y="4786829"/>
            <a:ext cx="295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mutated sequence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CABEF-1DB6-4472-99B5-CE358409C737}"/>
              </a:ext>
            </a:extLst>
          </p:cNvPr>
          <p:cNvSpPr txBox="1"/>
          <p:nvPr/>
        </p:nvSpPr>
        <p:spPr>
          <a:xfrm>
            <a:off x="4953739" y="4822339"/>
            <a:ext cx="282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Learned RNN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ACB23-198E-478D-AE6D-11C94C3C88AB}"/>
              </a:ext>
            </a:extLst>
          </p:cNvPr>
          <p:cNvSpPr txBox="1"/>
          <p:nvPr/>
        </p:nvSpPr>
        <p:spPr>
          <a:xfrm>
            <a:off x="9392575" y="4822339"/>
            <a:ext cx="189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Suitable drug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0A266C-32FC-4179-A8D0-2A478F32453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7574132" y="5007005"/>
            <a:ext cx="1818443" cy="4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5203DA-A40B-48D0-AE4A-B417D3DEE3BE}"/>
              </a:ext>
            </a:extLst>
          </p:cNvPr>
          <p:cNvSpPr/>
          <p:nvPr/>
        </p:nvSpPr>
        <p:spPr>
          <a:xfrm>
            <a:off x="1251751" y="4598633"/>
            <a:ext cx="2956264" cy="745724"/>
          </a:xfrm>
          <a:prstGeom prst="rightArrow">
            <a:avLst/>
          </a:prstGeom>
          <a:solidFill>
            <a:schemeClr val="bg2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5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F5A2-F029-4604-B514-EE7EA4C5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15" y="612558"/>
            <a:ext cx="9959898" cy="84337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F94F-36B9-435A-9568-4A133E40A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715" y="1695634"/>
            <a:ext cx="9959897" cy="42155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                                      Our Idea :</a:t>
            </a:r>
          </a:p>
          <a:p>
            <a:pPr>
              <a:lnSpc>
                <a:spcPct val="150000"/>
              </a:lnSpc>
            </a:pPr>
            <a:r>
              <a:rPr lang="en-US" dirty="0"/>
              <a:t>Get several new variants of Covid-19 </a:t>
            </a:r>
          </a:p>
          <a:p>
            <a:pPr>
              <a:lnSpc>
                <a:spcPct val="150000"/>
              </a:lnSpc>
            </a:pPr>
            <a:r>
              <a:rPr lang="en-US" dirty="0"/>
              <a:t>Predict whether mutation </a:t>
            </a:r>
            <a:r>
              <a:rPr lang="en-US" dirty="0">
                <a:solidFill>
                  <a:schemeClr val="tx1"/>
                </a:solidFill>
              </a:rPr>
              <a:t>bind </a:t>
            </a:r>
            <a:r>
              <a:rPr lang="en-US" dirty="0"/>
              <a:t>with human cell or not</a:t>
            </a:r>
          </a:p>
          <a:p>
            <a:pPr>
              <a:lnSpc>
                <a:spcPct val="150000"/>
              </a:lnSpc>
            </a:pPr>
            <a:r>
              <a:rPr lang="en-US" dirty="0"/>
              <a:t>Domain of interest is machine learning with Bioinformatics</a:t>
            </a:r>
          </a:p>
          <a:p>
            <a:pPr marL="0" indent="0">
              <a:buNone/>
            </a:pPr>
            <a:r>
              <a:rPr lang="en-US" dirty="0"/>
              <a:t>                                              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F3EB2-F89F-444B-8706-1EC8650C1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364" y="3901387"/>
            <a:ext cx="5174848" cy="29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31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4A052-6B82-4B11-9075-3E33C2BD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571" y="612559"/>
            <a:ext cx="10022041" cy="126580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Why to use RNN model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EC84-561F-4BBE-8708-C98AD59BE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571" y="1669002"/>
            <a:ext cx="10022041" cy="42422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                             RNN model is the most suitable model for our project. </a:t>
            </a:r>
          </a:p>
          <a:p>
            <a:pPr>
              <a:lnSpc>
                <a:spcPct val="150000"/>
              </a:lnSpc>
            </a:pPr>
            <a:r>
              <a:rPr lang="en-US" dirty="0"/>
              <a:t>Has internal memory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/>
              <a:t>          remember important things about the input they received</a:t>
            </a:r>
          </a:p>
          <a:p>
            <a:pPr>
              <a:lnSpc>
                <a:spcPct val="150000"/>
              </a:lnSpc>
            </a:pPr>
            <a:r>
              <a:rPr lang="en-US" dirty="0"/>
              <a:t>As it takes a sequence as input </a:t>
            </a:r>
          </a:p>
          <a:p>
            <a:pPr>
              <a:lnSpc>
                <a:spcPct val="150000"/>
              </a:lnSpc>
            </a:pPr>
            <a:r>
              <a:rPr lang="en-US" dirty="0"/>
              <a:t>classify it as negative or positive</a:t>
            </a:r>
          </a:p>
        </p:txBody>
      </p:sp>
    </p:spTree>
    <p:extLst>
      <p:ext uri="{BB962C8B-B14F-4D97-AF65-F5344CB8AC3E}">
        <p14:creationId xmlns:p14="http://schemas.microsoft.com/office/powerpoint/2010/main" val="353358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770A-9339-4239-8168-720A36EA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349" y="683580"/>
            <a:ext cx="9933264" cy="122141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To increase our training dataset:</a:t>
            </a:r>
            <a:br>
              <a:rPr lang="en-US" sz="3200" dirty="0">
                <a:solidFill>
                  <a:schemeClr val="bg2">
                    <a:lumMod val="50000"/>
                  </a:schemeClr>
                </a:solidFill>
              </a:rPr>
            </a:br>
            <a:endParaRPr 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97F07-BC74-4AC8-B879-0ACA17C5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979720"/>
            <a:ext cx="9933264" cy="3931502"/>
          </a:xfrm>
        </p:spPr>
        <p:txBody>
          <a:bodyPr/>
          <a:lstStyle/>
          <a:p>
            <a:r>
              <a:rPr lang="en-US" dirty="0"/>
              <a:t>Split the RBD of each variant into segments.</a:t>
            </a:r>
          </a:p>
          <a:p>
            <a:r>
              <a:rPr lang="en-US" dirty="0"/>
              <a:t>Also change randomly in these segments.(Mutated sequence)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know whether the mutated sequence will bind to human cell or not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A9A94A-909D-42A5-BE37-FE3AB63EB4E9}"/>
              </a:ext>
            </a:extLst>
          </p:cNvPr>
          <p:cNvSpPr/>
          <p:nvPr/>
        </p:nvSpPr>
        <p:spPr>
          <a:xfrm>
            <a:off x="1989142" y="2927451"/>
            <a:ext cx="3144417" cy="165151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Mutated Sequence </a:t>
            </a:r>
          </a:p>
          <a:p>
            <a:pPr algn="ctr"/>
            <a:r>
              <a:rPr lang="en-US" sz="2000" dirty="0"/>
              <a:t>+</a:t>
            </a:r>
          </a:p>
          <a:p>
            <a:pPr algn="ctr"/>
            <a:r>
              <a:rPr lang="en-US" sz="2000" dirty="0"/>
              <a:t>ACE2 Receptor</a:t>
            </a:r>
          </a:p>
          <a:p>
            <a:pPr algn="ctr"/>
            <a:endParaRPr lang="en-US" sz="2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0F86964-EC81-42FA-ACA9-9C2B1A65AD28}"/>
              </a:ext>
            </a:extLst>
          </p:cNvPr>
          <p:cNvSpPr/>
          <p:nvPr/>
        </p:nvSpPr>
        <p:spPr>
          <a:xfrm>
            <a:off x="5260910" y="3618899"/>
            <a:ext cx="1670180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2A0BDA-BC69-42BE-AD06-EE670264F02C}"/>
              </a:ext>
            </a:extLst>
          </p:cNvPr>
          <p:cNvSpPr txBox="1"/>
          <p:nvPr/>
        </p:nvSpPr>
        <p:spPr>
          <a:xfrm>
            <a:off x="5623580" y="332096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5FC56C-BDBB-4664-ABEF-17F9FDFD9709}"/>
              </a:ext>
            </a:extLst>
          </p:cNvPr>
          <p:cNvSpPr/>
          <p:nvPr/>
        </p:nvSpPr>
        <p:spPr>
          <a:xfrm>
            <a:off x="7058441" y="2927451"/>
            <a:ext cx="3039563" cy="1651519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Protein Docking Tool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943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349" y="621437"/>
            <a:ext cx="9933264" cy="1283563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Time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348" y="2050742"/>
            <a:ext cx="9933264" cy="3860480"/>
          </a:xfrm>
        </p:spPr>
        <p:txBody>
          <a:bodyPr>
            <a:normAutofit/>
          </a:bodyPr>
          <a:lstStyle/>
          <a:p>
            <a:r>
              <a:rPr lang="en-US" dirty="0"/>
              <a:t>previous 4 months</a:t>
            </a:r>
          </a:p>
          <a:p>
            <a:pPr lvl="1"/>
            <a:r>
              <a:rPr lang="en-US" dirty="0"/>
              <a:t>Only RBD bind with receptor using help from NTD(human)</a:t>
            </a:r>
          </a:p>
          <a:p>
            <a:pPr lvl="1"/>
            <a:r>
              <a:rPr lang="en-US" dirty="0"/>
              <a:t>Four DNA sequence of covid corona</a:t>
            </a:r>
          </a:p>
          <a:p>
            <a:pPr marL="457200" lvl="1" indent="0">
              <a:buNone/>
            </a:pPr>
            <a:r>
              <a:rPr lang="en-US" dirty="0"/>
              <a:t>               Alpha , Beta , Gamma , Delta ,Omicron</a:t>
            </a:r>
          </a:p>
          <a:p>
            <a:pPr lvl="1"/>
            <a:r>
              <a:rPr lang="en-US" dirty="0"/>
              <a:t>Excel sheet contain sequence</a:t>
            </a:r>
          </a:p>
          <a:p>
            <a:pPr marL="457200" lvl="1" indent="0">
              <a:buNone/>
            </a:pPr>
            <a:r>
              <a:rPr lang="en-US" dirty="0"/>
              <a:t>                in form of positive and negative region </a:t>
            </a:r>
          </a:p>
          <a:p>
            <a:pPr lvl="1"/>
            <a:r>
              <a:rPr lang="en-US" dirty="0"/>
              <a:t>ACE2 for mouse and human</a:t>
            </a:r>
          </a:p>
          <a:p>
            <a:pPr marL="457200" lvl="1" indent="0">
              <a:buNone/>
            </a:pPr>
            <a:r>
              <a:rPr lang="en-US" dirty="0"/>
              <a:t>                 (their specific binding parts)</a:t>
            </a:r>
          </a:p>
          <a:p>
            <a:pPr lvl="1"/>
            <a:r>
              <a:rPr lang="en-US" dirty="0"/>
              <a:t>Specified that RNN model is the most suitable model.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41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003" y="656948"/>
            <a:ext cx="9835610" cy="1248052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Time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002" y="1905000"/>
            <a:ext cx="9835610" cy="4006222"/>
          </a:xfrm>
        </p:spPr>
        <p:txBody>
          <a:bodyPr/>
          <a:lstStyle/>
          <a:p>
            <a:r>
              <a:rPr lang="en-US" dirty="0"/>
              <a:t>next 4 Months:</a:t>
            </a:r>
          </a:p>
          <a:p>
            <a:pPr lvl="1"/>
            <a:r>
              <a:rPr lang="en-US" dirty="0"/>
              <a:t>Split RBD for each sequence.</a:t>
            </a:r>
          </a:p>
          <a:p>
            <a:pPr lvl="1"/>
            <a:r>
              <a:rPr lang="en-US" dirty="0"/>
              <a:t>Make our RNN model</a:t>
            </a:r>
          </a:p>
          <a:p>
            <a:pPr lvl="1"/>
            <a:r>
              <a:rPr lang="en-US" dirty="0"/>
              <a:t>Produce possible mutations</a:t>
            </a:r>
          </a:p>
          <a:p>
            <a:pPr lvl="1"/>
            <a:r>
              <a:rPr lang="en-US" dirty="0"/>
              <a:t>Enter them to Our learning model </a:t>
            </a:r>
          </a:p>
          <a:p>
            <a:pPr lvl="1"/>
            <a:r>
              <a:rPr lang="en-US" dirty="0"/>
              <a:t>The model should predict whether it will bind to human cell or not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74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837" y="639192"/>
            <a:ext cx="9968775" cy="126580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837" y="2095130"/>
            <a:ext cx="9968775" cy="381609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Our project should help researches in 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/>
              <a:t>1-Knowing the sequence of variants that may appear in the future.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/>
              <a:t>2-Determining whether the current vaccines are efficient for these variants.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/>
              <a:t>3-If not, Rapidly develop new vaccine for these 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2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45F3-A274-472D-80A8-DD09BB0A7606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254837">
            <a:off x="3967777" y="1303425"/>
            <a:ext cx="7480978" cy="402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Edwardian Script ITC" panose="030303020407070D0804" pitchFamily="66" charset="0"/>
              </a:rPr>
              <a:t>Thank you …</a:t>
            </a:r>
          </a:p>
          <a:p>
            <a:pPr marL="0" indent="0">
              <a:buNone/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Edwardian Script ITC" panose="030303020407070D0804" pitchFamily="66" charset="0"/>
              </a:rPr>
              <a:t>Any Questions??</a:t>
            </a:r>
          </a:p>
        </p:txBody>
      </p:sp>
    </p:spTree>
    <p:extLst>
      <p:ext uri="{BB962C8B-B14F-4D97-AF65-F5344CB8AC3E}">
        <p14:creationId xmlns:p14="http://schemas.microsoft.com/office/powerpoint/2010/main" val="307123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BC23-ACE5-44A9-86B6-8F1B6405F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235" y="604344"/>
            <a:ext cx="12285847" cy="13006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                 Problem significance 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63A7D-2606-46CF-ACB4-200EF8AF2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8117" y="1560789"/>
            <a:ext cx="9226495" cy="5281446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What is the problem you are going to solve ?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                            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We are going to get mutation of covid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                                  without experiments in laboratories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                           </a:t>
            </a:r>
          </a:p>
          <a:p>
            <a:r>
              <a:rPr lang="en-US" dirty="0"/>
              <a:t>Why ?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to be ready in Our real world if covid Mutated  (as omicron)</a:t>
            </a:r>
          </a:p>
          <a:p>
            <a:pPr marL="400050" lvl="1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     and  Scientist recommend drugs for this new mutation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?</a:t>
            </a:r>
          </a:p>
          <a:p>
            <a:pPr marL="400050" lvl="1" indent="0">
              <a:buNone/>
            </a:pPr>
            <a:r>
              <a:rPr lang="en-US" dirty="0"/>
              <a:t>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By machine learning : using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Recurrent Neural Network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(RNN model).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06FE33-F986-43E0-BA50-5049D4FA19C0}"/>
              </a:ext>
            </a:extLst>
          </p:cNvPr>
          <p:cNvSpPr/>
          <p:nvPr/>
        </p:nvSpPr>
        <p:spPr>
          <a:xfrm>
            <a:off x="3957529" y="4434241"/>
            <a:ext cx="1702675" cy="121394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FCFF0-3CBF-42B0-A6E7-BBFAFFE3FF19}"/>
              </a:ext>
            </a:extLst>
          </p:cNvPr>
          <p:cNvSpPr txBox="1"/>
          <p:nvPr/>
        </p:nvSpPr>
        <p:spPr>
          <a:xfrm>
            <a:off x="4209775" y="4844568"/>
            <a:ext cx="2017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Time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9D63E1-E4B1-48D3-A232-C9E3B11B5887}"/>
              </a:ext>
            </a:extLst>
          </p:cNvPr>
          <p:cNvSpPr/>
          <p:nvPr/>
        </p:nvSpPr>
        <p:spPr>
          <a:xfrm>
            <a:off x="7059888" y="4431713"/>
            <a:ext cx="1702675" cy="130065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893689-04A6-4A58-99BB-C2E246B5FA3E}"/>
              </a:ext>
            </a:extLst>
          </p:cNvPr>
          <p:cNvSpPr txBox="1"/>
          <p:nvPr/>
        </p:nvSpPr>
        <p:spPr>
          <a:xfrm>
            <a:off x="7296370" y="4834578"/>
            <a:ext cx="138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Save cost</a:t>
            </a:r>
          </a:p>
        </p:txBody>
      </p:sp>
    </p:spTree>
    <p:extLst>
      <p:ext uri="{BB962C8B-B14F-4D97-AF65-F5344CB8AC3E}">
        <p14:creationId xmlns:p14="http://schemas.microsoft.com/office/powerpoint/2010/main" val="338129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363C-1DC4-4BD8-8DB5-E40CE115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69" y="693682"/>
            <a:ext cx="9935943" cy="121131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What are the previous solutions to the problem ?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11DD5-F772-4523-9AC0-B4A0A9649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669" y="1513489"/>
            <a:ext cx="9935943" cy="47533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Scientists used </a:t>
            </a:r>
            <a:r>
              <a:rPr lang="en-US" dirty="0">
                <a:solidFill>
                  <a:srgbClr val="FF0000"/>
                </a:solidFill>
              </a:rPr>
              <a:t>genomic sequencing </a:t>
            </a:r>
            <a:r>
              <a:rPr lang="en-US" dirty="0"/>
              <a:t>in laboratories to discover new variants.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Genomic Sequencing</a:t>
            </a:r>
            <a:r>
              <a:rPr lang="en-US" dirty="0"/>
              <a:t>:</a:t>
            </a:r>
          </a:p>
          <a:p>
            <a:pPr marL="400050" lvl="1" indent="0">
              <a:buNone/>
            </a:pPr>
            <a:r>
              <a:rPr lang="en-US" dirty="0"/>
              <a:t>      Taking the patient sample from the </a:t>
            </a:r>
            <a:r>
              <a:rPr lang="en-US" dirty="0">
                <a:solidFill>
                  <a:srgbClr val="FF0000"/>
                </a:solidFill>
              </a:rPr>
              <a:t>PCR test </a:t>
            </a:r>
          </a:p>
          <a:p>
            <a:pPr marL="0" indent="0">
              <a:buNone/>
            </a:pPr>
            <a:endParaRPr lang="en-US" b="0" i="0" dirty="0">
              <a:solidFill>
                <a:srgbClr val="FF0000"/>
              </a:solidFill>
              <a:effectLst/>
              <a:latin typeface="proximanova"/>
            </a:endParaRPr>
          </a:p>
          <a:p>
            <a:r>
              <a:rPr lang="en-US" b="0" i="0" dirty="0">
                <a:effectLst/>
                <a:latin typeface="proximanova"/>
              </a:rPr>
              <a:t>Then compare the sequence to others in international databases.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0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BC4CC-B719-41A7-8A04-9CE42B148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139" y="693682"/>
            <a:ext cx="9967474" cy="1211317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Advantages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93E0A-E9E8-4020-A147-6535451F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138" y="1904999"/>
            <a:ext cx="9967474" cy="400622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Identify Viruses , understand their origin and transmission.</a:t>
            </a:r>
          </a:p>
          <a:p>
            <a:pPr>
              <a:lnSpc>
                <a:spcPct val="150000"/>
              </a:lnSpc>
            </a:pPr>
            <a:r>
              <a:rPr lang="en-US" dirty="0"/>
              <a:t>Help in designing candidate vaccines.</a:t>
            </a:r>
          </a:p>
          <a:p>
            <a:pPr>
              <a:lnSpc>
                <a:spcPct val="150000"/>
              </a:lnSpc>
            </a:pPr>
            <a:r>
              <a:rPr lang="en-US" dirty="0"/>
              <a:t>Help in developing new strategies to prevent spreading.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0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9E7E-7589-4A3F-84DE-FB17BF94E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021" y="654268"/>
            <a:ext cx="9959591" cy="1250731"/>
          </a:xfrm>
        </p:spPr>
        <p:txBody>
          <a:bodyPr/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Disadvantage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5337E-13BB-4F07-8A06-E270C779A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021" y="1904999"/>
            <a:ext cx="9959591" cy="40062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High cost , work and some techniques are too time consuming.</a:t>
            </a:r>
          </a:p>
          <a:p>
            <a:pPr>
              <a:lnSpc>
                <a:spcPct val="150000"/>
              </a:lnSpc>
            </a:pPr>
            <a:r>
              <a:rPr lang="en-US" dirty="0"/>
              <a:t>Possible harm for participants.</a:t>
            </a:r>
          </a:p>
          <a:p>
            <a:pPr>
              <a:lnSpc>
                <a:spcPct val="150000"/>
              </a:lnSpc>
            </a:pPr>
            <a:r>
              <a:rPr lang="en-US" dirty="0"/>
              <a:t>Participants may have little experience in sequencing of viral genome.</a:t>
            </a:r>
          </a:p>
          <a:p>
            <a:pPr>
              <a:lnSpc>
                <a:spcPct val="150000"/>
              </a:lnSpc>
            </a:pPr>
            <a:r>
              <a:rPr lang="en-US" dirty="0"/>
              <a:t>Require many human resources.</a:t>
            </a:r>
          </a:p>
          <a:p>
            <a:pPr>
              <a:lnSpc>
                <a:spcPct val="150000"/>
              </a:lnSpc>
            </a:pPr>
            <a:r>
              <a:rPr lang="en-US" dirty="0"/>
              <a:t>Probability of staff sickness and unavailability.</a:t>
            </a:r>
          </a:p>
        </p:txBody>
      </p:sp>
    </p:spTree>
    <p:extLst>
      <p:ext uri="{BB962C8B-B14F-4D97-AF65-F5344CB8AC3E}">
        <p14:creationId xmlns:p14="http://schemas.microsoft.com/office/powerpoint/2010/main" val="14975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95EB-D809-4751-B27D-49219BE4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30" y="628153"/>
            <a:ext cx="9898449" cy="6758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Biological Background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2483-93A1-4310-866E-6C3C92DBE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04014"/>
            <a:ext cx="8915400" cy="5553986"/>
          </a:xfrm>
        </p:spPr>
        <p:txBody>
          <a:bodyPr/>
          <a:lstStyle/>
          <a:p>
            <a:r>
              <a:rPr lang="en-US" dirty="0"/>
              <a:t>DNA &amp; protein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Mutation ??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CC8E9-2CDE-4469-BFF0-2BF316AC4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35" y="1766999"/>
            <a:ext cx="3170314" cy="2203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5A59F-0250-4C64-BD8A-CCD74C5B4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54" y="1884953"/>
            <a:ext cx="4286250" cy="2085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F1568-60A1-40CF-A08E-E318FDC80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735" y="4638875"/>
            <a:ext cx="4177177" cy="22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90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5709E-4AD0-48AE-B308-9E01CD20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349" y="624110"/>
            <a:ext cx="9933264" cy="6720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How will we mutate sequence 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B8B32-DEF3-4047-85FB-FEBDEB244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348" y="1731146"/>
            <a:ext cx="9933264" cy="41800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First Method: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/>
              <a:t>by code we will change </a:t>
            </a:r>
            <a:r>
              <a:rPr lang="en-US" dirty="0">
                <a:solidFill>
                  <a:srgbClr val="FF0000"/>
                </a:solidFill>
              </a:rPr>
              <a:t>randomly in DNA / protein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Second Method :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Will get </a:t>
            </a:r>
            <a:r>
              <a:rPr lang="en-US" dirty="0">
                <a:solidFill>
                  <a:srgbClr val="FF0000"/>
                </a:solidFill>
              </a:rPr>
              <a:t>Ready</a:t>
            </a:r>
            <a:r>
              <a:rPr lang="en-US" dirty="0">
                <a:solidFill>
                  <a:schemeClr val="tx1"/>
                </a:solidFill>
              </a:rPr>
              <a:t> mutated data and add it to our data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And we already find that on omicron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D12159B2-E133-4DA3-A9FA-0803E7A4A1DF}"/>
              </a:ext>
            </a:extLst>
          </p:cNvPr>
          <p:cNvSpPr/>
          <p:nvPr/>
        </p:nvSpPr>
        <p:spPr>
          <a:xfrm>
            <a:off x="7572652" y="4065973"/>
            <a:ext cx="3497802" cy="2636668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0E16-0250-448E-AFF4-0C14384E406E}"/>
              </a:ext>
            </a:extLst>
          </p:cNvPr>
          <p:cNvSpPr txBox="1"/>
          <p:nvPr/>
        </p:nvSpPr>
        <p:spPr>
          <a:xfrm>
            <a:off x="8018272" y="5122416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our test data</a:t>
            </a:r>
          </a:p>
        </p:txBody>
      </p:sp>
    </p:spTree>
    <p:extLst>
      <p:ext uri="{BB962C8B-B14F-4D97-AF65-F5344CB8AC3E}">
        <p14:creationId xmlns:p14="http://schemas.microsoft.com/office/powerpoint/2010/main" val="2336861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68F44-C73F-4AAC-B3B4-0740248F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61" y="1642369"/>
            <a:ext cx="10824839" cy="5215630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>
                <a:sym typeface="Wingdings" panose="05000000000000000000" pitchFamily="2" charset="2"/>
              </a:rPr>
              <a:t>Classification</a:t>
            </a:r>
            <a:r>
              <a:rPr lang="en-US" dirty="0">
                <a:sym typeface="Wingdings" panose="05000000000000000000" pitchFamily="2" charset="2"/>
              </a:rPr>
              <a:t> of coronavirus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                   </a:t>
            </a:r>
          </a:p>
          <a:p>
            <a:pPr marL="0" indent="0">
              <a:buNone/>
            </a:pPr>
            <a:r>
              <a:rPr lang="en-US" sz="1900" dirty="0">
                <a:sym typeface="Wingdings" panose="05000000000000000000" pitchFamily="2" charset="2"/>
              </a:rPr>
              <a:t>                            we get four variants of coronavirus from 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NCBI</a:t>
            </a:r>
            <a:endParaRPr lang="en-US" sz="19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</a:t>
            </a:r>
          </a:p>
          <a:p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970B262F-29CD-49E5-AEFA-2ACF3A8F6D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8" t="-1527" r="1" b="5581"/>
          <a:stretch/>
        </p:blipFill>
        <p:spPr>
          <a:xfrm>
            <a:off x="3550055" y="1825077"/>
            <a:ext cx="4897453" cy="251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66848-0CFF-4AFB-A88D-DA20A7A58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55" y="4823850"/>
            <a:ext cx="4719032" cy="20052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F13874-065E-4E46-B8F0-05A08A2F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938" y="654268"/>
            <a:ext cx="10048674" cy="58860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Project 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specification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F69D3FFF-335E-4673-BA1A-3DFDDFA322EF}"/>
              </a:ext>
            </a:extLst>
          </p:cNvPr>
          <p:cNvSpPr/>
          <p:nvPr/>
        </p:nvSpPr>
        <p:spPr>
          <a:xfrm>
            <a:off x="8641946" y="3742407"/>
            <a:ext cx="1376039" cy="1081443"/>
          </a:xfrm>
          <a:prstGeom prst="cloud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39761F-D4CB-48A5-BA00-F9A05740F363}"/>
              </a:ext>
            </a:extLst>
          </p:cNvPr>
          <p:cNvSpPr txBox="1"/>
          <p:nvPr/>
        </p:nvSpPr>
        <p:spPr>
          <a:xfrm>
            <a:off x="8935465" y="407228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</a:t>
            </a:r>
          </a:p>
        </p:txBody>
      </p:sp>
    </p:spTree>
    <p:extLst>
      <p:ext uri="{BB962C8B-B14F-4D97-AF65-F5344CB8AC3E}">
        <p14:creationId xmlns:p14="http://schemas.microsoft.com/office/powerpoint/2010/main" val="227173722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903</TotalTime>
  <Words>926</Words>
  <Application>Microsoft Office PowerPoint</Application>
  <PresentationFormat>Widescreen</PresentationFormat>
  <Paragraphs>218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Century Gothic</vt:lpstr>
      <vt:lpstr>Edwardian Script ITC</vt:lpstr>
      <vt:lpstr>proximanova</vt:lpstr>
      <vt:lpstr>Wingdings 3</vt:lpstr>
      <vt:lpstr>Wisp</vt:lpstr>
      <vt:lpstr>         Gene mutation on covid                      Supervised by                              Dr. Amin Allam                              Dr. Ahmed Farouk                              TA. HODA Ahmed</vt:lpstr>
      <vt:lpstr>Project idea</vt:lpstr>
      <vt:lpstr>                  Problem significance  </vt:lpstr>
      <vt:lpstr>What are the previous solutions to the problem ? </vt:lpstr>
      <vt:lpstr>Advantages: </vt:lpstr>
      <vt:lpstr>Disadvantage: </vt:lpstr>
      <vt:lpstr>Biological Background  </vt:lpstr>
      <vt:lpstr>How will we mutate sequence ??</vt:lpstr>
      <vt:lpstr>Project specification </vt:lpstr>
      <vt:lpstr>What we need from the Genome??</vt:lpstr>
      <vt:lpstr>PowerPoint Presentation</vt:lpstr>
      <vt:lpstr>How we made step 2???</vt:lpstr>
      <vt:lpstr>What is the result of step 2 ?</vt:lpstr>
      <vt:lpstr>How infection occurs ??</vt:lpstr>
      <vt:lpstr>Which part in ACE2 bind with RBD ?</vt:lpstr>
      <vt:lpstr>Why we get ACE2 receptor?</vt:lpstr>
      <vt:lpstr>What we get until know ?</vt:lpstr>
      <vt:lpstr>What is next ??</vt:lpstr>
      <vt:lpstr>Where we will stop??</vt:lpstr>
      <vt:lpstr>Why to use RNN model ??</vt:lpstr>
      <vt:lpstr>To increase our training dataset: </vt:lpstr>
      <vt:lpstr>Time Plan</vt:lpstr>
      <vt:lpstr>Time Plan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Gene mutation on covid          Supervised by                   Dr. Amin Allam                   Dr. Ahmed Farouk                   TA. HODA Ahmed</dc:title>
  <dc:creator>Queen Noody</dc:creator>
  <cp:lastModifiedBy>Queen Noody</cp:lastModifiedBy>
  <cp:revision>18</cp:revision>
  <dcterms:created xsi:type="dcterms:W3CDTF">2022-02-17T06:26:04Z</dcterms:created>
  <dcterms:modified xsi:type="dcterms:W3CDTF">2022-02-26T11:21:40Z</dcterms:modified>
</cp:coreProperties>
</file>